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42"/>
  </p:notesMasterIdLst>
  <p:sldIdLst>
    <p:sldId id="293" r:id="rId2"/>
    <p:sldId id="256" r:id="rId3"/>
    <p:sldId id="280" r:id="rId4"/>
    <p:sldId id="258" r:id="rId5"/>
    <p:sldId id="259" r:id="rId6"/>
    <p:sldId id="260" r:id="rId7"/>
    <p:sldId id="283" r:id="rId8"/>
    <p:sldId id="281" r:id="rId9"/>
    <p:sldId id="282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4" r:id="rId37"/>
    <p:sldId id="296" r:id="rId38"/>
    <p:sldId id="297" r:id="rId39"/>
    <p:sldId id="279" r:id="rId40"/>
    <p:sldId id="298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92F809-0BB5-4AA2-9D31-6BBFF0FDF414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38213C-F1B2-489C-9DD8-B7EB2185F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1676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8910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4884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84881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09052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08559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2603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Genetics is the study of inheritance, or transmission of traits from one generation to another.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6612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7283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55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0372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1027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969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471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213C-F1B2-489C-9DD8-B7EB2185F00C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8145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3B1BE-1983-48D0-8DB2-0A36E818D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D0FAF-C542-42FC-AB56-BB69C3535A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913F4-121E-44BD-99CD-0940A357B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E2C6B-C67A-4EE4-BF40-6D6FCFFAD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67B5A-68A2-4D7E-AA63-AA5FF9F4F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5037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10BC0-95B6-46DA-8328-CEFEE59BD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937EE-394F-4412-8B83-B4AAE533AE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35BA0-AEB9-4566-9C83-C8D02188A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DD24C-3204-4BE7-9180-570448F76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59A55-3769-4D0E-ADEA-F82714CE3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394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FDFA8E-ABED-4919-ADEC-E17D9F95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89AC84-7F7A-4AC3-BE04-57A989F8A3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9D8B1-C036-490A-9C9A-A0929858A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532C0-DA17-41B9-85F7-1537C0987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F3D41-3936-4F63-B0E2-F26609EC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0677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7EB82-1CA5-4FE4-BB50-A0BA6A4E8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2B482-F8CB-45F7-B15C-D70A2C02A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B779C-6E33-407E-B5FC-28408A7EA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E4276-24F6-4732-AC66-F6F25590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D9815-E1BE-4367-829D-AC16EA804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4507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DC7FC-0261-4D32-A12C-43266D291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33AAC-E14D-4B16-80FE-AD378E053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DC0F6-623E-4842-9093-7111960B2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FA57C-EEBF-4B4E-AD5A-D3BC21EF6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D0B2D-8FC5-45D1-A6CD-993D37A35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2095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C80E5-6F65-4115-BA6B-DD0CF2772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C1B5A-53DD-4ADF-8A5D-52E3FEFD0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92458E-1096-4C80-813E-B0612DC80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BFF39-FFEF-4615-83FC-463E27985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C9B98-BD3D-40DD-9C5B-29A75DDA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E9E20B-5959-4633-94E9-B4A8D55D9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5601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42E1B-A57D-46D0-888A-9B83DE5E0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552D02-B8A0-41C4-81E9-19CAD6241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09E196-5381-4EDF-9C78-39E9B78B87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FA9022-BF2D-4F5B-B462-B58A315F7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D883C0-313A-49DB-8D4E-FC8EC4D9D6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82FB5E-B5AD-41D9-9D6F-9622E34A0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405AA4-2F83-4B95-824C-C1315EE69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A9C346-0AAE-4EB2-A408-AF900546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1137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C5C2D-129A-434D-95F9-DCC17A28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3CDD12-EDB9-4C39-A38F-5AE978439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EDD213-D76B-4966-925B-8D754E27D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C14033-665E-46CD-BBB9-11D6E254C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5928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5DB61A-8205-4811-865C-545DB38EF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452521-20EF-445F-A3D1-04BBB3D58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3E679-B4EB-46DF-B018-8ADD5B487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397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D7D33-1419-4F03-A67E-9A40FF453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87190-72D0-4854-8676-30BEC66BB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53F074-DA0E-4A77-9EF1-67FC7CF63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722D3-7AA1-4E5A-9912-027424FA2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1D878-0DBC-4C76-9991-19A23728A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D8BA31-BF63-4FBD-B3BF-8A2C21735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109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BC48A-D19C-4D33-8B29-C6E7BC6F7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A93091-E193-4427-A54D-5088093A24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FDF008-36B8-4910-9B2F-8AF07B5474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6BB617-8BD6-4D6E-A084-AAC4B058B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B00B1-4411-4AC9-BAF6-D585BF80E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CE61C2-426A-4E28-85FB-5794A3652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8652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8A9638-4CC7-42A8-84E8-2EDD93D2C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9E2C4-74C1-48AC-9DE9-37C735EF7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EE2BA-25EE-408F-BDEE-C8B0781CD4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AC9B8-900B-4296-9481-D41380C4DE4E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37632-571D-4927-8A00-BC1EDF0229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E4534-20AA-417A-AAED-5B8E78CEAC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A664-D3BA-4E40-B580-0CC28F60B6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459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ydmtraDdXU" TargetMode="External"/><Relationship Id="rId2" Type="http://schemas.openxmlformats.org/officeDocument/2006/relationships/hyperlink" Target="https://www.math.ucdavis.edu/~daddel/linear_algebra_appl/Applications/Genetics/genetics/genetic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nece.org/fileadmin/DAM/stats/documents/ece/ces/ge.46/2017/2_Genetic_algorithms.pdf" TargetMode="External"/><Relationship Id="rId5" Type="http://schemas.openxmlformats.org/officeDocument/2006/relationships/hyperlink" Target="https://www.johronline.com/articles/applications-of-linear-algebra-in-genetics.pdf" TargetMode="External"/><Relationship Id="rId4" Type="http://schemas.openxmlformats.org/officeDocument/2006/relationships/hyperlink" Target="https://sites.math.washington.edu/~king/coursedir/m308a01/Projects/m308a01-pdf/kirkham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NA_sequencing#Applications" TargetMode="External"/><Relationship Id="rId2" Type="http://schemas.openxmlformats.org/officeDocument/2006/relationships/hyperlink" Target="https://towardsdatascience.com/introduction-to-genetic-algorithms-including-example-code-e396e98d8bf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plgit.github.io/bioinf-py/doc/pub/html/main_bioinf.html" TargetMode="External"/><Relationship Id="rId4" Type="http://schemas.openxmlformats.org/officeDocument/2006/relationships/hyperlink" Target="https://www.youtube.com/watch?v=uXl3_8yVBxI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9B04BDA-8654-42EB-A4B7-8346D584AF1F}"/>
              </a:ext>
            </a:extLst>
          </p:cNvPr>
          <p:cNvSpPr txBox="1"/>
          <p:nvPr/>
        </p:nvSpPr>
        <p:spPr>
          <a:xfrm>
            <a:off x="0" y="0"/>
            <a:ext cx="1219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PES UNIVERSITY, BANGALORE</a:t>
            </a:r>
          </a:p>
          <a:p>
            <a:pPr algn="ctr"/>
            <a:r>
              <a:rPr lang="en-US" dirty="0"/>
              <a:t>April 2022: IN SEMESTER ASSESSMENT(ISA) BTECH IV SEMESTER</a:t>
            </a:r>
          </a:p>
          <a:p>
            <a:pPr algn="ctr"/>
            <a:r>
              <a:rPr lang="en-US" dirty="0"/>
              <a:t>UE20MA251 – LINEAR ALGEBRA</a:t>
            </a:r>
          </a:p>
          <a:p>
            <a:pPr algn="ctr"/>
            <a:r>
              <a:rPr lang="en-US" b="1" dirty="0"/>
              <a:t>PROJECT/SEMINAR</a:t>
            </a:r>
          </a:p>
          <a:p>
            <a:pPr algn="ctr"/>
            <a:r>
              <a:rPr lang="en-US" dirty="0"/>
              <a:t>Session: Jan-May 2022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866B0A-77CA-4DD3-84FE-27D4EC5C871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20895" y="150654"/>
            <a:ext cx="386080" cy="588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5CF7BB-5FBF-49A4-8CEB-783361593B6F}"/>
              </a:ext>
            </a:extLst>
          </p:cNvPr>
          <p:cNvSpPr txBox="1"/>
          <p:nvPr/>
        </p:nvSpPr>
        <p:spPr>
          <a:xfrm>
            <a:off x="757084" y="1396181"/>
            <a:ext cx="11434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Branch		 : </a:t>
            </a:r>
            <a:r>
              <a:rPr lang="en-US" dirty="0"/>
              <a:t>Computer Science and Engineering </a:t>
            </a:r>
          </a:p>
          <a:p>
            <a:r>
              <a:rPr lang="en-US" b="1" dirty="0"/>
              <a:t>Semester &amp; Section: </a:t>
            </a:r>
            <a:r>
              <a:rPr lang="en-US" dirty="0"/>
              <a:t>Semester IV Section B</a:t>
            </a:r>
          </a:p>
          <a:p>
            <a:endParaRPr lang="en-IN" dirty="0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64D0BDC9-973C-4E65-884F-DAAAD79BD8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07777"/>
              </p:ext>
            </p:extLst>
          </p:nvPr>
        </p:nvGraphicFramePr>
        <p:xfrm>
          <a:off x="2306975" y="2207343"/>
          <a:ext cx="8128000" cy="218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0857">
                  <a:extLst>
                    <a:ext uri="{9D8B030D-6E8A-4147-A177-3AD203B41FA5}">
                      <a16:colId xmlns:a16="http://schemas.microsoft.com/office/drawing/2014/main" val="235263095"/>
                    </a:ext>
                  </a:extLst>
                </a:gridCol>
                <a:gridCol w="3313143">
                  <a:extLst>
                    <a:ext uri="{9D8B030D-6E8A-4147-A177-3AD203B41FA5}">
                      <a16:colId xmlns:a16="http://schemas.microsoft.com/office/drawing/2014/main" val="167817388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43517057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828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Sl. No.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Name of Student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SRN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Marks </a:t>
                      </a:r>
                      <a:r>
                        <a:rPr lang="en-US" sz="2000" b="1" dirty="0" err="1"/>
                        <a:t>Alloted</a:t>
                      </a:r>
                      <a:r>
                        <a:rPr lang="en-US" sz="2000" b="1" dirty="0"/>
                        <a:t> </a:t>
                      </a:r>
                    </a:p>
                    <a:p>
                      <a:pPr algn="ctr"/>
                      <a:r>
                        <a:rPr lang="en-US" sz="2000" b="1" dirty="0"/>
                        <a:t>(Out of 10)</a:t>
                      </a:r>
                      <a:endParaRPr lang="en-IN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282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Anushka Siri Raghunandan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PES1UG20CS073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555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Devika 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PES1UG20CS123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2055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Praneetha</a:t>
                      </a:r>
                      <a:r>
                        <a:rPr lang="en-US" dirty="0"/>
                        <a:t> B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PES1UG20CS106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9952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Vaishnavi V B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PES1UG20CS902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07347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446DD3A-DD32-4875-9FCC-A2D4B99F40EE}"/>
              </a:ext>
            </a:extLst>
          </p:cNvPr>
          <p:cNvSpPr txBox="1"/>
          <p:nvPr/>
        </p:nvSpPr>
        <p:spPr>
          <a:xfrm>
            <a:off x="688258" y="4650657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Name of Course Instructor</a:t>
            </a:r>
            <a:r>
              <a:rPr lang="en-US" dirty="0"/>
              <a:t>: Prof. Chaitra G P</a:t>
            </a:r>
          </a:p>
          <a:p>
            <a:endParaRPr lang="en-IN" b="1" dirty="0"/>
          </a:p>
          <a:p>
            <a:r>
              <a:rPr lang="en-IN" b="1" dirty="0"/>
              <a:t>Signature of Course</a:t>
            </a:r>
          </a:p>
          <a:p>
            <a:r>
              <a:rPr lang="en-IN" b="1" dirty="0"/>
              <a:t>Instructor(with Date)         </a:t>
            </a:r>
            <a:r>
              <a:rPr lang="en-IN" dirty="0"/>
              <a:t>: 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4208053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A1D96-C914-4A43-96BC-9800D077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MARKOV’S CHAIN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44D6D7-31B6-45C6-8DE6-87DB1F1BE2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q"/>
                </a:pPr>
                <a:r>
                  <a:rPr lang="en-US" dirty="0"/>
                  <a:t>Mathematical model which depends on the probabilities.</a:t>
                </a:r>
              </a:p>
              <a:p>
                <a:pPr>
                  <a:buFont typeface="Wingdings" panose="05000000000000000000" pitchFamily="2" charset="2"/>
                  <a:buChar char="q"/>
                </a:pPr>
                <a:r>
                  <a:rPr lang="en-US" dirty="0"/>
                  <a:t>Given the distribution of the present generation,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IN" i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IN" dirty="0"/>
                  <a:t>, we can use the transition/stochastic matrix A of the population to find genotype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IN" dirty="0"/>
                  <a:t> of the future generation</a:t>
                </a:r>
              </a:p>
              <a:p>
                <a:pPr>
                  <a:buFont typeface="Wingdings" panose="05000000000000000000" pitchFamily="2" charset="2"/>
                  <a:buChar char="q"/>
                </a:pPr>
                <a:r>
                  <a:rPr lang="en-IN" dirty="0"/>
                  <a:t>n years later</a:t>
                </a:r>
              </a:p>
              <a:p>
                <a:pPr marL="201168" lvl="1" indent="0">
                  <a:buNone/>
                </a:pPr>
                <a:r>
                  <a:rPr lang="en-IN" dirty="0"/>
                  <a:t>		</a:t>
                </a:r>
              </a:p>
              <a:p>
                <a:pPr marL="201168" lvl="1" indent="0">
                  <a:buNone/>
                </a:pPr>
                <a:endParaRPr lang="en-IN" dirty="0"/>
              </a:p>
              <a:p>
                <a:pPr marL="201168" lvl="1" indent="0">
                  <a:buNone/>
                </a:pPr>
                <a:endParaRPr lang="en-IN" dirty="0"/>
              </a:p>
              <a:p>
                <a:pPr marL="201168" lvl="1" indent="0">
                  <a:buNone/>
                </a:pPr>
                <a:endParaRPr lang="en-I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44D6D7-31B6-45C6-8DE6-87DB1F1BE2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AECBD879-9F82-40F4-81E3-70018C5F5F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528" y="4114799"/>
            <a:ext cx="3584171" cy="151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01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F3FD7-42C3-441D-B254-F8D26D87A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AUTOSOMAL(Dominant) INHERITANCE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5AF96-3F4B-49F3-B236-D8BE8A7B77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Each inherited trait is assumed to be governed by a set of two genes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Designated by: A(dominant trait) and a(recessive trait)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Example: Eye </a:t>
            </a:r>
            <a:r>
              <a:rPr lang="en-IN" dirty="0" err="1"/>
              <a:t>color</a:t>
            </a:r>
            <a:r>
              <a:rPr lang="en-IN" dirty="0"/>
              <a:t>(AA – brown; aa – blue)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Aa will result in brown eyes and not a mix of blue and brown</a:t>
            </a:r>
          </a:p>
        </p:txBody>
      </p:sp>
    </p:spTree>
    <p:extLst>
      <p:ext uri="{BB962C8B-B14F-4D97-AF65-F5344CB8AC3E}">
        <p14:creationId xmlns:p14="http://schemas.microsoft.com/office/powerpoint/2010/main" val="3426662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2E477-F3C0-4B33-9666-EFFEE2C65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AC848-A41B-47E8-A9BF-BD606615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724" y="1845734"/>
            <a:ext cx="10409956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Parent 1 – AA(brown eyes)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Parent 2 – aa(blue eyed)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err="1"/>
              <a:t>Offsprings</a:t>
            </a:r>
            <a:r>
              <a:rPr lang="en-US" dirty="0"/>
              <a:t> – all Aa(brown eyed)</a:t>
            </a:r>
          </a:p>
          <a:p>
            <a:pPr marL="0" indent="0">
              <a:buNone/>
            </a:pPr>
            <a:r>
              <a:rPr lang="en-US" dirty="0"/>
              <a:t>                                         A                                   	    A                 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    a</a:t>
            </a:r>
          </a:p>
          <a:p>
            <a:pPr marL="0" indent="0">
              <a:buNone/>
            </a:pPr>
            <a:r>
              <a:rPr lang="en-US" dirty="0"/>
              <a:t>                a</a:t>
            </a: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C0E0DAC-1D31-4CE5-ACC6-90C9758749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390848"/>
              </p:ext>
            </p:extLst>
          </p:nvPr>
        </p:nvGraphicFramePr>
        <p:xfrm>
          <a:off x="2527300" y="3930566"/>
          <a:ext cx="8128000" cy="9455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90042766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65397061"/>
                    </a:ext>
                  </a:extLst>
                </a:gridCol>
              </a:tblGrid>
              <a:tr h="46973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Aa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Aa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140297"/>
                  </a:ext>
                </a:extLst>
              </a:tr>
              <a:tr h="47582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Aa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Aa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693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11513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4C3FB-2728-4581-B44F-0A933C2DC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EDA97-21E4-41F1-AE87-0E3C01BA4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Parent 1: AA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Parent 2: Aa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Offspring: AA(1/2) and Aa(1/2)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 Probability table: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B7844C-461B-4934-BEAF-B14E4EDE3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166" y="3395663"/>
            <a:ext cx="3857625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646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7960D-A9FB-43E0-9ED5-7F880A51B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FC4E6-3A5B-4EAA-8B7F-87B5A8754A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Question: Find the probability of a certain genotype after n years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Professor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Vetar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at UC Davis, discovers that cows with genotype AA can produce a better quality milk than other genotypes. Professor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Vetar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is interested in discovering the fraction of offspring cows with genotype AA. If the professor choses to cross only genotype AA with other genotypes, find the probabilities of the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offsprings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being AA, Aa, aa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3 cases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altLang="en-US" sz="2000" dirty="0">
                <a:solidFill>
                  <a:schemeClr val="tx1"/>
                </a:solidFill>
              </a:rPr>
              <a:t>AA – Aa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AA – Aa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altLang="en-US" sz="2000" dirty="0">
                <a:solidFill>
                  <a:schemeClr val="tx1"/>
                </a:solidFill>
              </a:rPr>
              <a:t>AA – aa</a:t>
            </a:r>
          </a:p>
          <a:p>
            <a:pPr marL="201168" lvl="1" indent="0">
              <a:buNone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7" name="AutoShape 2" descr="$AA$">
            <a:extLst>
              <a:ext uri="{FF2B5EF4-FFF2-40B4-BE49-F238E27FC236}">
                <a16:creationId xmlns:a16="http://schemas.microsoft.com/office/drawing/2014/main" id="{C748B0D3-AEC1-4F88-AE58-9F534EE466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949400" y="-136525"/>
            <a:ext cx="266700" cy="13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7414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5FF40-FE11-45B0-8901-047F85320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1C2E8DE-3C74-42E3-971B-347C6BE1F2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6885147"/>
              </p:ext>
            </p:extLst>
          </p:nvPr>
        </p:nvGraphicFramePr>
        <p:xfrm>
          <a:off x="3231940" y="2327973"/>
          <a:ext cx="5725160" cy="1096455"/>
        </p:xfrm>
        <a:graphic>
          <a:graphicData uri="http://schemas.openxmlformats.org/drawingml/2006/table">
            <a:tbl>
              <a:tblPr firstRow="1" firstCol="1" bandRow="1">
                <a:tableStyleId>{0505E3EF-67EA-436B-97B2-0124C06EBD24}</a:tableStyleId>
              </a:tblPr>
              <a:tblGrid>
                <a:gridCol w="1431290">
                  <a:extLst>
                    <a:ext uri="{9D8B030D-6E8A-4147-A177-3AD203B41FA5}">
                      <a16:colId xmlns:a16="http://schemas.microsoft.com/office/drawing/2014/main" val="847743837"/>
                    </a:ext>
                  </a:extLst>
                </a:gridCol>
                <a:gridCol w="1431290">
                  <a:extLst>
                    <a:ext uri="{9D8B030D-6E8A-4147-A177-3AD203B41FA5}">
                      <a16:colId xmlns:a16="http://schemas.microsoft.com/office/drawing/2014/main" val="3213894649"/>
                    </a:ext>
                  </a:extLst>
                </a:gridCol>
                <a:gridCol w="1431290">
                  <a:extLst>
                    <a:ext uri="{9D8B030D-6E8A-4147-A177-3AD203B41FA5}">
                      <a16:colId xmlns:a16="http://schemas.microsoft.com/office/drawing/2014/main" val="416884749"/>
                    </a:ext>
                  </a:extLst>
                </a:gridCol>
                <a:gridCol w="1431290">
                  <a:extLst>
                    <a:ext uri="{9D8B030D-6E8A-4147-A177-3AD203B41FA5}">
                      <a16:colId xmlns:a16="http://schemas.microsoft.com/office/drawing/2014/main" val="166899818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724660" algn="l"/>
                        </a:tabLst>
                      </a:pPr>
                      <a:r>
                        <a:rPr lang="en-IN" sz="1400" dirty="0">
                          <a:effectLst/>
                        </a:rPr>
                        <a:t>PARENT GENOTYPE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OFFSPRING </a:t>
                      </a:r>
                      <a:endParaRPr lang="en-IN" sz="110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GENOTYPE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11329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b="0" dirty="0">
                          <a:effectLst/>
                        </a:rPr>
                        <a:t>AA - AA</a:t>
                      </a:r>
                      <a:endParaRPr lang="en-IN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AA - Aa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AA - aa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7813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b="0" dirty="0">
                          <a:effectLst/>
                        </a:rPr>
                        <a:t>1</a:t>
                      </a:r>
                      <a:endParaRPr lang="en-IN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0.5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0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AA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2550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b="0" dirty="0">
                          <a:effectLst/>
                        </a:rPr>
                        <a:t>0</a:t>
                      </a:r>
                      <a:endParaRPr lang="en-IN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0.5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1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Aa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84381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b="0" dirty="0">
                          <a:effectLst/>
                        </a:rPr>
                        <a:t>0</a:t>
                      </a:r>
                      <a:endParaRPr lang="en-IN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0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0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dirty="0">
                          <a:effectLst/>
                        </a:rPr>
                        <a:t>aa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9475114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7A9A075-F385-4A7A-864E-496B9E55911D}"/>
              </a:ext>
            </a:extLst>
          </p:cNvPr>
          <p:cNvSpPr txBox="1"/>
          <p:nvPr/>
        </p:nvSpPr>
        <p:spPr>
          <a:xfrm>
            <a:off x="1296140" y="1837678"/>
            <a:ext cx="9596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 of the breeding: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4B9256-D847-45FA-B4A0-D5AD1C06F2E4}"/>
              </a:ext>
            </a:extLst>
          </p:cNvPr>
          <p:cNvSpPr txBox="1"/>
          <p:nvPr/>
        </p:nvSpPr>
        <p:spPr>
          <a:xfrm>
            <a:off x="1393794" y="3630967"/>
            <a:ext cx="3728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Stochastic matrix: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B74CB12-1696-4283-AB51-8DCCC3F10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1940" y="4202266"/>
            <a:ext cx="1990725" cy="107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838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BAED1-31DD-4CD8-AECB-75BCACB32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60077"/>
            <a:ext cx="10058400" cy="1178213"/>
          </a:xfrm>
        </p:spPr>
        <p:txBody>
          <a:bodyPr/>
          <a:lstStyle/>
          <a:p>
            <a:r>
              <a:rPr lang="en-US" dirty="0"/>
              <a:t>PROBLEM 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B04E7-FBBC-4339-BDC7-73B2F23EF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324247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Initial matrix: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One year later,</a:t>
            </a:r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n years later,</a:t>
            </a:r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B48A2E-B650-41FB-B623-1951373AA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477" y="1803217"/>
            <a:ext cx="1043635" cy="8375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4A50B7-B8FE-4A24-B699-3720B0F06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9363" y="2848227"/>
            <a:ext cx="2570594" cy="8205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28F929-0506-4C58-9A2A-DF196DAA72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8644" y="3896753"/>
            <a:ext cx="3192032" cy="239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6317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7B12B-8C3B-4101-9F84-3BB182E5A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BCE8027-DA9D-4C44-9E2B-DE15AF2F3301}"/>
                  </a:ext>
                </a:extLst>
              </p:cNvPr>
              <p:cNvSpPr txBox="1"/>
              <p:nvPr/>
            </p:nvSpPr>
            <p:spPr>
              <a:xfrm>
                <a:off x="1189608" y="2032986"/>
                <a:ext cx="10058400" cy="36933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US" dirty="0"/>
                  <a:t>As n gets larger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IN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 approaches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endParaRPr lang="en-US" dirty="0"/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endParaRPr lang="en-US" dirty="0"/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endParaRPr lang="en-US" dirty="0"/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US" dirty="0"/>
                  <a:t>So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IN" dirty="0"/>
                  <a:t> will be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US" dirty="0"/>
                  <a:t>Solve this using diagonalization 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endParaRPr lang="en-US" dirty="0"/>
              </a:p>
              <a:p>
                <a:endParaRPr lang="en-US" dirty="0"/>
              </a:p>
              <a:p>
                <a:endParaRPr lang="en-IN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BCE8027-DA9D-4C44-9E2B-DE15AF2F33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9608" y="2032986"/>
                <a:ext cx="10058400" cy="3693319"/>
              </a:xfrm>
              <a:prstGeom prst="rect">
                <a:avLst/>
              </a:prstGeom>
              <a:blipFill>
                <a:blip r:embed="rId3"/>
                <a:stretch>
                  <a:fillRect l="-364" t="-82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21D5B1FE-0B65-472B-8B3C-123D000F52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5834" y="2389579"/>
            <a:ext cx="1180287" cy="7353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381088-57F2-424B-A55A-75ED1B339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2031" y="3448243"/>
            <a:ext cx="2686050" cy="98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110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79638-1CBA-401B-9F38-1D8723F3D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7B006-03E7-485B-9291-71C5B2AA6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We can modify Problem 1 so that instead of each plant being fertilized with one of genotype , each plant is fertilized with a plant of its own genotype. Using the same notation as in Problem 1, we then find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Solve using this M matrix to get the values</a:t>
            </a:r>
          </a:p>
          <a:p>
            <a:pPr marL="201168" lvl="1" indent="0">
              <a:buNone/>
            </a:pPr>
            <a:r>
              <a:rPr lang="en-US" dirty="0"/>
              <a:t>		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543162-5D5B-4D41-91EC-DCD7F8055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650" y="2895389"/>
            <a:ext cx="255270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5174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9554D-5942-4D94-A0BE-F61F24C71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8C7B2A-D725-4DCB-B617-CB67EE3CCD3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q"/>
                </a:pPr>
                <a:r>
                  <a:rPr lang="en-US" dirty="0"/>
                  <a:t>If,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IN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- for AA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IN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𝑓𝑜𝑟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𝐴𝑎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pPr lvl="1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IN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𝑓𝑜𝑟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𝑎𝑎</m:t>
                    </m:r>
                  </m:oMath>
                </a14:m>
                <a:endParaRPr lang="en-IN" dirty="0">
                  <a:solidFill>
                    <a:schemeClr val="tx1"/>
                  </a:solidFill>
                </a:endParaRPr>
              </a:p>
              <a:p>
                <a:pPr marL="201168" lvl="1" indent="0">
                  <a:buNone/>
                </a:pPr>
                <a:r>
                  <a:rPr lang="en-US" dirty="0"/>
                  <a:t>Then,</a:t>
                </a:r>
              </a:p>
              <a:p>
                <a:pPr marL="201168" lvl="1" indent="0">
                  <a:buNone/>
                </a:pPr>
                <a:endParaRPr lang="en-US" dirty="0"/>
              </a:p>
              <a:p>
                <a:pPr lvl="1">
                  <a:buFont typeface="Wingdings" panose="05000000000000000000" pitchFamily="2" charset="2"/>
                  <a:buChar char="q"/>
                </a:pPr>
                <a:endParaRPr lang="en-IN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8C7B2A-D725-4DCB-B617-CB67EE3CCD3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F76C7FB0-5911-4A3C-A445-05DC6D690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1373" y="3524589"/>
            <a:ext cx="3307579" cy="25918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90422BC-C672-45CD-B26F-38E747F6D199}"/>
              </a:ext>
            </a:extLst>
          </p:cNvPr>
          <p:cNvSpPr txBox="1"/>
          <p:nvPr/>
        </p:nvSpPr>
        <p:spPr>
          <a:xfrm>
            <a:off x="6232124" y="1752686"/>
            <a:ext cx="816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So, </a:t>
            </a:r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D8D3AB6-BB1D-4721-A6B5-26901C1F59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4056" y="1763627"/>
            <a:ext cx="2953302" cy="15872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6CB9952-495E-4B4F-9419-DEB15B424501}"/>
              </a:ext>
            </a:extLst>
          </p:cNvPr>
          <p:cNvSpPr txBox="1"/>
          <p:nvPr/>
        </p:nvSpPr>
        <p:spPr>
          <a:xfrm>
            <a:off x="6232124" y="3644836"/>
            <a:ext cx="686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And,</a:t>
            </a:r>
            <a:endParaRPr lang="en-IN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9BC1146-0671-4644-8624-0F00E34C0D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9742" y="4076166"/>
            <a:ext cx="5270238" cy="124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876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89A59-8919-457E-802C-1702EC2F95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  <a:t>LINEAR ALGEBRA </a:t>
            </a:r>
            <a:br>
              <a:rPr lang="en-US" dirty="0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</a:b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  <a:t>IN</a:t>
            </a:r>
            <a:br>
              <a:rPr lang="en-US" dirty="0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</a:b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  <a:t>GENETICS</a:t>
            </a:r>
            <a:endParaRPr lang="en-IN" dirty="0">
              <a:solidFill>
                <a:schemeClr val="bg1">
                  <a:lumMod val="95000"/>
                </a:schemeClr>
              </a:solidFill>
              <a:latin typeface="Century" panose="020406040505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351D72-BE32-49CE-8A7B-F14E5F19F9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6198" y="4722473"/>
            <a:ext cx="6545801" cy="2026327"/>
          </a:xfrm>
        </p:spPr>
        <p:txBody>
          <a:bodyPr>
            <a:normAutofit fontScale="92500"/>
          </a:bodyPr>
          <a:lstStyle/>
          <a:p>
            <a:pPr algn="l"/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  <a:t>TEAM MEMBERS:</a:t>
            </a:r>
          </a:p>
          <a:p>
            <a:pPr algn="l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  <a:t>	Anushka Siri Raghunandan (PES1UG20CS073)</a:t>
            </a:r>
          </a:p>
          <a:p>
            <a:pPr algn="l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  <a:t>	Vaishnavi V B (PES1UG20CS902)</a:t>
            </a:r>
          </a:p>
          <a:p>
            <a:pPr algn="l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  <a:t>	Devika S (PES1UG20CS123)</a:t>
            </a:r>
          </a:p>
          <a:p>
            <a:pPr algn="l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  <a:t>	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  <a:t>Praneetha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entury" panose="02040604050505020304" pitchFamily="18" charset="0"/>
              </a:rPr>
              <a:t> B (PES1UG20CS106)</a:t>
            </a:r>
            <a:endParaRPr lang="en-IN" sz="2000" dirty="0">
              <a:solidFill>
                <a:schemeClr val="bg1">
                  <a:lumMod val="95000"/>
                </a:schemeClr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5901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EA005-8A3F-4349-9018-55F8C4142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AUTOSOMAL(Recessive) INHERITANCE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E3275-5F46-4590-8AA0-018D3FEB2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 – dominant gene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 – recessive gene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AA – normal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Aa – carrier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aa – affected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Ex: Cystic fibrosis</a:t>
            </a:r>
          </a:p>
        </p:txBody>
      </p:sp>
    </p:spTree>
    <p:extLst>
      <p:ext uri="{BB962C8B-B14F-4D97-AF65-F5344CB8AC3E}">
        <p14:creationId xmlns:p14="http://schemas.microsoft.com/office/powerpoint/2010/main" val="4021298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1167C-8ED5-4DDA-B802-00EF45977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3C732-D0F3-4D0E-B0DA-AB17CE9A4C85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u="sng" dirty="0"/>
              <a:t>Question:</a:t>
            </a:r>
            <a:r>
              <a:rPr lang="en-US" dirty="0"/>
              <a:t> Suppose that an animal breeder has a population of animals that carries an autosomal recessive disease. Suppose further that those animals afflicted with the disease do not survive to maturity.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u="sng" dirty="0" err="1"/>
              <a:t>Soln</a:t>
            </a:r>
            <a:r>
              <a:rPr lang="en-US" dirty="0"/>
              <a:t>: Always mate a female, regardless of her genotype, with a normal male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All future offspring will either have a normal father and a normal mother (AA – AA </a:t>
            </a:r>
            <a:r>
              <a:rPr lang="en-US" dirty="0" err="1"/>
              <a:t>matings</a:t>
            </a:r>
            <a:r>
              <a:rPr lang="en-US" dirty="0"/>
              <a:t>) or a normal father and a carrier mother (AA – Aa </a:t>
            </a:r>
            <a:r>
              <a:rPr lang="en-US" dirty="0" err="1"/>
              <a:t>matings</a:t>
            </a:r>
            <a:r>
              <a:rPr lang="en-US" dirty="0"/>
              <a:t>). There can be no Aa – aa  </a:t>
            </a:r>
            <a:r>
              <a:rPr lang="en-US" dirty="0" err="1"/>
              <a:t>matings</a:t>
            </a:r>
            <a:r>
              <a:rPr lang="en-US" dirty="0"/>
              <a:t> since animals of genotype aa do not survive to maturity.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6846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E4F15-6E64-486F-B216-5CC15BE47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3B9F2-083C-43EA-B844-0715B839D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395056"/>
          </a:xfrm>
        </p:spPr>
        <p:txBody>
          <a:bodyPr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dirty="0"/>
              <a:t>Determining future generation fractions,</a:t>
            </a:r>
            <a:endParaRPr lang="en-IN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endParaRPr lang="en-IN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IN" dirty="0"/>
              <a:t>Stochastic matrix,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endParaRPr lang="en-IN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IN" dirty="0"/>
              <a:t>Since we know the necessary parameters,</a:t>
            </a:r>
          </a:p>
          <a:p>
            <a:pPr marL="0" indent="0">
              <a:lnSpc>
                <a:spcPct val="100000"/>
              </a:lnSpc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44099B-2022-45E1-8E9E-885CD26A6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084" y="2307047"/>
            <a:ext cx="1803923" cy="5922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57D3FB-72B2-4B59-B563-9AED8DBF3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901" y="2314564"/>
            <a:ext cx="3463791" cy="4160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497401-2E8F-4E0B-8FCE-C68B2F08B2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6507" y="3549533"/>
            <a:ext cx="1236725" cy="9411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8C55CA-3454-4B66-A0F8-CEFE3F9ED8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9237" y="2960699"/>
            <a:ext cx="2797695" cy="4509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402E44-A2C6-46A5-A338-77EE58BD65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320" y="5104017"/>
            <a:ext cx="4378263" cy="175398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F088333-912F-495E-866A-8385E53B52A0}"/>
                  </a:ext>
                </a:extLst>
              </p:cNvPr>
              <p:cNvSpPr txBox="1"/>
              <p:nvPr/>
            </p:nvSpPr>
            <p:spPr>
              <a:xfrm>
                <a:off x="5897023" y="5030732"/>
                <a:ext cx="18465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IN" i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IN" i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IN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IN" i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IN" i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IN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F088333-912F-495E-866A-8385E53B52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7023" y="5030732"/>
                <a:ext cx="1846555" cy="369332"/>
              </a:xfrm>
              <a:prstGeom prst="rect">
                <a:avLst/>
              </a:prstGeom>
              <a:blipFill>
                <a:blip r:embed="rId7"/>
                <a:stretch>
                  <a:fillRect l="-2640" t="-8197" b="-2459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9B06F983-80D7-48D9-AC11-6B5E926F38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41380" y="5400064"/>
            <a:ext cx="2581995" cy="129099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F79F011-4BB6-4D05-A366-D4810C1B8681}"/>
              </a:ext>
            </a:extLst>
          </p:cNvPr>
          <p:cNvSpPr txBox="1"/>
          <p:nvPr/>
        </p:nvSpPr>
        <p:spPr>
          <a:xfrm>
            <a:off x="9445841" y="2361460"/>
            <a:ext cx="1648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n-&gt;infinity</a:t>
            </a:r>
            <a:endParaRPr lang="en-IN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CD7DC19-4AB8-406F-9B0F-13EFF3EE79D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93876" y="2729001"/>
            <a:ext cx="1123950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0704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CED73-D941-4871-8C25-B6141DDD3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 – LINKED INHERITANCE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A9371-D91E-4E62-9488-2F202B79C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Male possesses one X chromosome(A or a)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Female possesses two X chromosome(AA/Aa/aa)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Inheritance: </a:t>
            </a:r>
            <a:r>
              <a:rPr lang="en-US" dirty="0"/>
              <a:t>A male offspring receives one of his mother's two genes with equal probability, and a female offspring receives the one gene of her father and one of her mother's two genes with equal probability. </a:t>
            </a:r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0C0B86-3414-4F1E-88EB-D89B27A0B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577" y="4182992"/>
            <a:ext cx="4756074" cy="257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876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5AC12-E542-4F73-81CB-D8BC85844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INBREEDING – PART OF X-LINKED INHERITANCE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FE34B-28AF-4A25-980D-3D4427E67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begin with a male and female; select two of their offspring at random, one of each gender, and mate them; select two of the resulting offspring and mate them; and so forth 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Brother-Sister marriage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Original male-female pair can be one of these: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 </a:t>
            </a:r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Using Markov’s chain: 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43082D-2FBA-43F2-AB8A-57AD7CA8C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5826" y="3174038"/>
            <a:ext cx="4242139" cy="2549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A0CCB5-4D76-42EA-98B3-698FCC143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709" y="3652767"/>
            <a:ext cx="4191092" cy="12047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AB277A1-17E9-4778-A70A-0A07D9DB0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5910" y="3652767"/>
            <a:ext cx="778276" cy="13208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3D155E-A738-4D39-8446-52D1AB5128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2666" y="5565135"/>
            <a:ext cx="1184151" cy="47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5929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3536E-1089-4637-84E6-CD84BB864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61CFD-0624-4075-913D-1E187977D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Stochastic matrix –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Suppose the parent pair: A – Aa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N" dirty="0"/>
              <a:t>Male offspring will be genotype A(50%) and a(50%)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N" dirty="0"/>
              <a:t>Female offspring will be AA(50%) and Aa(50%)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EFEE28-2965-4161-8CB3-30D393846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754" y="2349508"/>
            <a:ext cx="4866073" cy="165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609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C76D1-EE7C-4DB0-8A31-22AEDD012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04F7B-6DE8-4D93-9FCB-EBBC267A3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Solving and applying the limits, we get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At the end,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N" dirty="0"/>
              <a:t>2/3 of the mating pairs will be (A,AA)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N" dirty="0"/>
              <a:t>1/3 of the mating pairs will be (</a:t>
            </a:r>
            <a:r>
              <a:rPr lang="en-IN" dirty="0" err="1"/>
              <a:t>a,aa</a:t>
            </a:r>
            <a:r>
              <a:rPr lang="en-IN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2F9072-2DBB-4F68-8B63-397AA864C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136" y="2346942"/>
            <a:ext cx="2623664" cy="12630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C33B3E-8206-49D3-8662-FDFCA6631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626" y="2346942"/>
            <a:ext cx="2388575" cy="12601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0D464B-4991-438D-A942-9C02AC70C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1224" y="2346942"/>
            <a:ext cx="855576" cy="126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4460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BB7EC2-E64E-470B-ACBC-9B775DEA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PART B – GENETIC ALGORITHMS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9242965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6556178-25B9-48A1-9FB9-9CE1EE770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E864B53-1998-4CF4-B483-C30445946AF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4501896" cy="3632994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8685D6-6772-483E-A3F7-71CCB0A5F76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Genetic algorithm – search heuristic inspired by Charles Darwin’s theory of natural evolution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Reflects process of natural selection where the fittest individuals are selected for reproduction in order for reproduction in order to produce offspring of the next generation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9150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DC46C-EA70-4B62-A0D9-625D066A4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11775-AFAF-4A19-B5CD-FEBA40EC0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Natural selection starts with the selection of fittest individuals from a population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0" i="0" dirty="0">
                <a:solidFill>
                  <a:srgbClr val="292929"/>
                </a:solidFill>
                <a:effectLst/>
              </a:rPr>
              <a:t>Produce offspring which inherit the characteristics of the parents and will be added to the next generation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0" i="0" dirty="0">
                <a:solidFill>
                  <a:srgbClr val="292929"/>
                </a:solidFill>
                <a:effectLst/>
              </a:rPr>
              <a:t>If parents have better fitness, their offspring will be better than parents and have a better chance at surviving</a:t>
            </a:r>
            <a:endParaRPr lang="en-US" sz="2000" dirty="0">
              <a:solidFill>
                <a:srgbClr val="292929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0" i="0" dirty="0">
                <a:solidFill>
                  <a:srgbClr val="292929"/>
                </a:solidFill>
                <a:effectLst/>
              </a:rPr>
              <a:t>process keeps on iterating and at the end, a generation with the fittest individuals will be found</a:t>
            </a:r>
          </a:p>
          <a:p>
            <a:pPr algn="l">
              <a:buFont typeface="Wingdings" panose="05000000000000000000" pitchFamily="2" charset="2"/>
              <a:buChar char="q"/>
            </a:pPr>
            <a:r>
              <a:rPr lang="en-US" sz="2000" b="0" i="0" dirty="0">
                <a:solidFill>
                  <a:srgbClr val="292929"/>
                </a:solidFill>
                <a:effectLst/>
              </a:rPr>
              <a:t>Five phases are considered in a genetic algorithm.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b="0" i="0" dirty="0">
                <a:solidFill>
                  <a:srgbClr val="292929"/>
                </a:solidFill>
                <a:effectLst/>
              </a:rPr>
              <a:t>Initial population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b="0" i="0" dirty="0">
                <a:solidFill>
                  <a:srgbClr val="292929"/>
                </a:solidFill>
                <a:effectLst/>
              </a:rPr>
              <a:t>Fitness function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rgbClr val="292929"/>
                </a:solidFill>
              </a:rPr>
              <a:t>Selection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b="0" i="0" dirty="0">
                <a:solidFill>
                  <a:srgbClr val="292929"/>
                </a:solidFill>
                <a:effectLst/>
              </a:rPr>
              <a:t>Crossover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b="0" i="0" dirty="0">
                <a:solidFill>
                  <a:srgbClr val="292929"/>
                </a:solidFill>
                <a:effectLst/>
              </a:rPr>
              <a:t>Mutation</a:t>
            </a:r>
          </a:p>
        </p:txBody>
      </p:sp>
    </p:spTree>
    <p:extLst>
      <p:ext uri="{BB962C8B-B14F-4D97-AF65-F5344CB8AC3E}">
        <p14:creationId xmlns:p14="http://schemas.microsoft.com/office/powerpoint/2010/main" val="3684218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E978E8-6002-4642-8A95-997D18E59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E2EF13-06DF-4FB4-B3C0-3865440AF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Pre-requisites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Linear Algebra Applications in Genetics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Part A: Inheritance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Part B: Genetic Algorithms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Part C: DNA Sequencing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Acknowledgement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531416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10EAA-4F29-4F29-829F-F619B5F23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POPULATION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85D86-688E-442B-A396-B4CFD571C5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Set of individuals(each being a solution to the problem) – Population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Set of parameters/variables – Genes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Genes joined into a string – Chromosome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400" dirty="0"/>
              <a:t>Set of genes of an individual is represented using a string, in terms of an alphabet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400" dirty="0"/>
              <a:t>Binary values are used</a:t>
            </a:r>
          </a:p>
          <a:p>
            <a:pPr marL="0" indent="0" algn="ctr">
              <a:buNone/>
            </a:pP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C283A1-B0A0-4AE5-9290-6D7FE0764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2493" y="4106034"/>
            <a:ext cx="3501686" cy="246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0034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8D0D7-611C-4269-8ADB-822BE0016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FITNESS FUNCTION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8797D-31E9-4D40-85CD-008B5563D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Determines how fit an individual is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Gives a fitness score to each individual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Probability that an individual will be selected for reproduction is based on its fitness score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65474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0CDEA-1E5A-426C-86A1-CF42A951D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E4F13-74EC-470C-92B7-F311FDD6E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Selects the fittest individuals and let them pass their gene to the next generation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Two pairs of individuals(parents) are selected based on their fitness scores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Individuals with high fitness have more chance to be selected for reproduction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54442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0144B-9265-422C-ACE4-2A8740DC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CROSSOVER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0EE96-BC6D-448D-9F3B-4A31564C2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For each pair of parents to be mated, a crossover point is chosen at random from within the genes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 marL="2341563" indent="-457200">
              <a:buFont typeface="Wingdings" panose="05000000000000000000" pitchFamily="2" charset="2"/>
              <a:buChar char="q"/>
            </a:pPr>
            <a:r>
              <a:rPr lang="en-IN" dirty="0" err="1"/>
              <a:t>Offsprings</a:t>
            </a:r>
            <a:r>
              <a:rPr lang="en-IN" dirty="0"/>
              <a:t> are created by exchanging the genes of parents among themselves until crossover point is reached</a:t>
            </a:r>
          </a:p>
          <a:p>
            <a:pPr marL="1884363" indent="0">
              <a:buNone/>
            </a:pPr>
            <a:endParaRPr lang="en-IN" dirty="0"/>
          </a:p>
          <a:p>
            <a:pPr marL="2341563" indent="-457200">
              <a:buFont typeface="Wingdings" panose="05000000000000000000" pitchFamily="2" charset="2"/>
              <a:buChar char="q"/>
            </a:pPr>
            <a:r>
              <a:rPr lang="en-IN" dirty="0"/>
              <a:t>New </a:t>
            </a:r>
            <a:r>
              <a:rPr lang="en-IN" dirty="0" err="1"/>
              <a:t>offsprings</a:t>
            </a:r>
            <a:r>
              <a:rPr lang="en-IN" dirty="0"/>
              <a:t> are added to the population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D8119E-8509-4914-B722-BE5A4C7A9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401" y="2720749"/>
            <a:ext cx="1640288" cy="12805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9183A8-3F6B-4349-97ED-F88115888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401" y="4376368"/>
            <a:ext cx="1640289" cy="128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3838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58A43-F3AA-4187-87C8-00FFD88CC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D88B8-50EF-461D-B8D3-891F2BEEA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In some new </a:t>
            </a:r>
            <a:r>
              <a:rPr lang="en-US" dirty="0" err="1"/>
              <a:t>offsprings</a:t>
            </a:r>
            <a:r>
              <a:rPr lang="en-US" dirty="0"/>
              <a:t>, some of their genes can be subjected to a mutation with a low random probability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Implies that some of the bits in the bit string can be flipped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Mutation occurs to maintain diversity within the population and prevent premature convergence.</a:t>
            </a:r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106942-C319-4A16-A15C-3EC47A0F4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565" y="3154586"/>
            <a:ext cx="2752870" cy="161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7128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3D8C5DB-0984-49CE-81AA-F6A94B5EA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59E9A46-5E0B-40FA-88EB-7FA864EF57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5986" y="2076450"/>
            <a:ext cx="7820025" cy="2705100"/>
          </a:xfrm>
        </p:spPr>
      </p:pic>
    </p:spTree>
    <p:extLst>
      <p:ext uri="{BB962C8B-B14F-4D97-AF65-F5344CB8AC3E}">
        <p14:creationId xmlns:p14="http://schemas.microsoft.com/office/powerpoint/2010/main" val="24486869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3D8C5DB-0984-49CE-81AA-F6A94B5EA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OF IMPROVEMENT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DB9FE-7F10-4A06-AF28-A1CE95A81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There should be some way to choose the appropriate degree of crossover and mutation operators (ex: Self-organizing GA adapt crossover and mutation operators according to the given problem). It can save computation time that make it faster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Reduce premature convergence problem which suggests that new methods of crossover and mutation techniques are required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GA mimics the natural evolution process =&gt; possible scope for simulating the natural evolution process such as human immune system and mutation in viruses</a:t>
            </a:r>
          </a:p>
        </p:txBody>
      </p:sp>
    </p:spTree>
    <p:extLst>
      <p:ext uri="{BB962C8B-B14F-4D97-AF65-F5344CB8AC3E}">
        <p14:creationId xmlns:p14="http://schemas.microsoft.com/office/powerpoint/2010/main" val="28799418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95CC5-1FE8-4764-BA63-51337A700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PART C – DNA SEQUENCE PREDICTION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1599914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E9835-572F-4ECE-840C-87C802221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418AE-ECD7-4A4B-A091-8C708287A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Laboratory technique used to determine the exact sequence of bases in a DNA molecule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Developed by Frederick Sanger(1977)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Applications: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Molecular biology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Evolution biology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Metagenomics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Virology</a:t>
            </a:r>
          </a:p>
          <a:p>
            <a:pPr marL="55563" indent="401638">
              <a:buFont typeface="Wingdings" panose="05000000000000000000" pitchFamily="2" charset="2"/>
              <a:buChar char="q"/>
            </a:pPr>
            <a:r>
              <a:rPr lang="en-IN" dirty="0"/>
              <a:t>Basic methods:</a:t>
            </a:r>
          </a:p>
          <a:p>
            <a:pPr marL="512763" lvl="1" indent="401638">
              <a:buFont typeface="Wingdings" panose="05000000000000000000" pitchFamily="2" charset="2"/>
              <a:buChar char="q"/>
            </a:pPr>
            <a:r>
              <a:rPr lang="en-IN" dirty="0"/>
              <a:t>Maxam – Gilbert sequencing</a:t>
            </a:r>
          </a:p>
          <a:p>
            <a:pPr marL="512763" lvl="1" indent="401638">
              <a:buFont typeface="Wingdings" panose="05000000000000000000" pitchFamily="2" charset="2"/>
              <a:buChar char="q"/>
            </a:pPr>
            <a:r>
              <a:rPr lang="en-IN" dirty="0"/>
              <a:t>Chain – termination methods</a:t>
            </a:r>
          </a:p>
        </p:txBody>
      </p:sp>
    </p:spTree>
    <p:extLst>
      <p:ext uri="{BB962C8B-B14F-4D97-AF65-F5344CB8AC3E}">
        <p14:creationId xmlns:p14="http://schemas.microsoft.com/office/powerpoint/2010/main" val="41900007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DB60A-48B1-44B1-A2A2-60BDC5CC6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CONTENT COURTESY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02C6F-264B-4A0E-ADCA-08950B8B6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hlinkClick r:id="rId2"/>
              </a:rPr>
              <a:t>https://www.math.ucdavis.edu/~daddel/linear_algebra_appl/Applications/Genetics/genetics/genetics.html</a:t>
            </a: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Howard Anton, Chris </a:t>
            </a:r>
            <a:r>
              <a:rPr lang="en-US" dirty="0" err="1"/>
              <a:t>Rorres</a:t>
            </a:r>
            <a:r>
              <a:rPr lang="en-US" dirty="0"/>
              <a:t> - Elementary Linear Algebra with Applications-Wiley (2005)</a:t>
            </a: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hlinkClick r:id="rId3"/>
              </a:rPr>
              <a:t>https://www.youtube.com/watch?v=lydmtraDdXU</a:t>
            </a: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hlinkClick r:id="rId4"/>
              </a:rPr>
              <a:t>https://sites.math.washington.edu/~king/coursedir/m308a01/Projects/m308a01-pdf/kirkham.pdf</a:t>
            </a: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hlinkClick r:id="rId5"/>
              </a:rPr>
              <a:t>https://www.johronline.com/articles/applications-of-linear-algebra-in-genetics.pdf</a:t>
            </a: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hlinkClick r:id="rId6"/>
              </a:rPr>
              <a:t>https://unece.org/fileadmin/DAM/stats/documents/ece/ces/ge.46/2017/2_Genetic_algorithms.pdf</a:t>
            </a: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09949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8BC96-B213-408F-B8D2-9C637E47B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" panose="02040604050505020304" pitchFamily="18" charset="0"/>
              </a:rPr>
              <a:t>SOME PREREQUISTES…</a:t>
            </a:r>
            <a:endParaRPr lang="en-IN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" panose="020406040505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8E8C1-3BE8-48D2-96A1-21E703CBDF5F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GENE: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Basic physical and functional unit of hereditary</a:t>
            </a: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GENETICS: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Branch of biology in which we study about genes, genetic variation, and heredity in organisms</a:t>
            </a: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GENOTYPE: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genotype is the genetic arrangement that makes up the traits that an organism inherited from its parents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6470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562A2-B20D-4E0D-AD26-65BFCA1E8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CONTENT COURTESY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B7DDB-ADBD-42F5-B237-6E480A480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hlinkClick r:id="rId2"/>
              </a:rPr>
              <a:t>Introduction to Genetic Algorithms — Including Example Code | by </a:t>
            </a:r>
            <a:r>
              <a:rPr lang="en-US" dirty="0" err="1">
                <a:hlinkClick r:id="rId2"/>
              </a:rPr>
              <a:t>Vijini</a:t>
            </a:r>
            <a:r>
              <a:rPr lang="en-US" dirty="0">
                <a:hlinkClick r:id="rId2"/>
              </a:rPr>
              <a:t> </a:t>
            </a:r>
            <a:r>
              <a:rPr lang="en-US" dirty="0" err="1">
                <a:hlinkClick r:id="rId2"/>
              </a:rPr>
              <a:t>Mallawaarachchi</a:t>
            </a:r>
            <a:r>
              <a:rPr lang="en-US" dirty="0">
                <a:hlinkClick r:id="rId2"/>
              </a:rPr>
              <a:t> | Towards Data Science</a:t>
            </a:r>
            <a:endParaRPr lang="en-IN" dirty="0">
              <a:hlinkClick r:id="rId3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hlinkClick r:id="rId3"/>
              </a:rPr>
              <a:t>DNA sequencing – Wikipedia</a:t>
            </a: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hlinkClick r:id="rId4"/>
              </a:rPr>
              <a:t>https://www.youtube.com/watch?v=uXl3_8yVBxI</a:t>
            </a: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hlinkClick r:id="rId5"/>
              </a:rPr>
              <a:t>Illustrating Python via Bioinformatics Examples (hplgit.github.io)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5047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943C8-801F-444B-9D82-DCBFC556355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2174127"/>
            <a:ext cx="10515600" cy="2509746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" panose="02040604050505020304" pitchFamily="18" charset="0"/>
              </a:rPr>
              <a:t>HOW DOES </a:t>
            </a:r>
            <a:b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" panose="02040604050505020304" pitchFamily="18" charset="0"/>
              </a:rPr>
            </a:br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" panose="02040604050505020304" pitchFamily="18" charset="0"/>
              </a:rPr>
              <a:t>LINEAR ALGEBRA </a:t>
            </a:r>
            <a:b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" panose="02040604050505020304" pitchFamily="18" charset="0"/>
              </a:rPr>
            </a:br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" panose="02040604050505020304" pitchFamily="18" charset="0"/>
              </a:rPr>
              <a:t>FIT IN?</a:t>
            </a:r>
            <a:endParaRPr lang="en-IN" sz="6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736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C964A-32D6-40DC-8E80-759231AA0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entury" panose="02040604050505020304" pitchFamily="18" charset="0"/>
              </a:rPr>
              <a:t>LINEAR ALGEBRA APPLICATIONS</a:t>
            </a:r>
            <a:endParaRPr lang="en-IN" dirty="0">
              <a:solidFill>
                <a:schemeClr val="tx1"/>
              </a:solidFill>
              <a:latin typeface="Century" panose="020406040505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2A6CD-F5F7-4421-B30E-A8B47873A4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 the DNA sequence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Inheritance of a gene from parents and predict the outcome effect on the child 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Genetic algorithms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204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552DB52-B3A7-4CDE-B8F7-86ECAE216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53208"/>
            <a:ext cx="9144000" cy="1751584"/>
          </a:xfrm>
        </p:spPr>
        <p:txBody>
          <a:bodyPr/>
          <a:lstStyle/>
          <a:p>
            <a:r>
              <a:rPr lang="en-US" dirty="0"/>
              <a:t>PART A - INHERITANCE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9276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24DCF-7145-4893-B1B2-2B17D3FE6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13FA49-46AC-4CD3-A3BC-359C2770E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Gregor Mendel(father of Genetics) – trait inheritance by controlled breeding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Jared Kirkham – genotypic distribution of flower population in nth generation considering autosomal inheritance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</a:rPr>
              <a:t>John </a:t>
            </a:r>
            <a:r>
              <a:rPr lang="en-US" dirty="0">
                <a:latin typeface="Times New Roman" panose="02020603050405020304" pitchFamily="18" charset="0"/>
              </a:rPr>
              <a:t>G</a:t>
            </a:r>
            <a:r>
              <a:rPr lang="en-US" dirty="0">
                <a:effectLst/>
                <a:latin typeface="Times New Roman" panose="02020603050405020304" pitchFamily="18" charset="0"/>
              </a:rPr>
              <a:t>allego, </a:t>
            </a:r>
            <a:r>
              <a:rPr lang="en-US" dirty="0" err="1">
                <a:effectLst/>
                <a:latin typeface="Times New Roman" panose="02020603050405020304" pitchFamily="18" charset="0"/>
              </a:rPr>
              <a:t>Sunit</a:t>
            </a:r>
            <a:r>
              <a:rPr lang="en-US" dirty="0">
                <a:effectLst/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K</a:t>
            </a:r>
            <a:r>
              <a:rPr lang="en-US" dirty="0" err="1">
                <a:effectLst/>
                <a:latin typeface="Times New Roman" panose="02020603050405020304" pitchFamily="18" charset="0"/>
              </a:rPr>
              <a:t>ambli</a:t>
            </a:r>
            <a:r>
              <a:rPr lang="en-US" dirty="0">
                <a:effectLst/>
                <a:latin typeface="Times New Roman" panose="02020603050405020304" pitchFamily="18" charset="0"/>
              </a:rPr>
              <a:t> and Daniel Lee worked on the probability of the peppered moth to survive and predict genotype distribution in</a:t>
            </a:r>
            <a:br>
              <a:rPr lang="en-US" dirty="0"/>
            </a:br>
            <a:r>
              <a:rPr lang="en-US" dirty="0">
                <a:effectLst/>
                <a:latin typeface="Times New Roman" panose="02020603050405020304" pitchFamily="18" charset="0"/>
              </a:rPr>
              <a:t>future generation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7307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80997-D1E6-4BB7-B294-A9E5B8325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8E1C0-866B-47BB-B4E5-594FB31C8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If distribution of present generation is </a:t>
            </a:r>
            <a:r>
              <a:rPr lang="en-US" dirty="0" err="1"/>
              <a:t>knownthen</a:t>
            </a:r>
            <a:r>
              <a:rPr lang="en-US" dirty="0"/>
              <a:t> we can use a transition matrix A of the population to find the genotype distribution of the future generation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Genotype distribution of nth generation – found using linear algebra concepts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8528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Century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3665</TotalTime>
  <Words>1772</Words>
  <Application>Microsoft Office PowerPoint</Application>
  <PresentationFormat>Widescreen</PresentationFormat>
  <Paragraphs>298</Paragraphs>
  <Slides>40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Arial</vt:lpstr>
      <vt:lpstr>Calibri</vt:lpstr>
      <vt:lpstr>Cambria Math</vt:lpstr>
      <vt:lpstr>Century</vt:lpstr>
      <vt:lpstr>Times New Roman</vt:lpstr>
      <vt:lpstr>Wingdings</vt:lpstr>
      <vt:lpstr>Office Theme</vt:lpstr>
      <vt:lpstr>PowerPoint Presentation</vt:lpstr>
      <vt:lpstr>LINEAR ALGEBRA  IN GENETICS</vt:lpstr>
      <vt:lpstr>TABLE OF CONTENTS</vt:lpstr>
      <vt:lpstr>SOME PREREQUISTES…</vt:lpstr>
      <vt:lpstr>HOW DOES  LINEAR ALGEBRA  FIT IN?</vt:lpstr>
      <vt:lpstr>LINEAR ALGEBRA APPLICATIONS</vt:lpstr>
      <vt:lpstr>PART A - INHERITANCE </vt:lpstr>
      <vt:lpstr>BACKGROUND</vt:lpstr>
      <vt:lpstr>BACKGROUND</vt:lpstr>
      <vt:lpstr>MARKOV’S CHAIN</vt:lpstr>
      <vt:lpstr>AUTOSOMAL(Dominant) INHERITANCE</vt:lpstr>
      <vt:lpstr>PROBLEM 1</vt:lpstr>
      <vt:lpstr>PROBLEM 1</vt:lpstr>
      <vt:lpstr>PROBLEM 1</vt:lpstr>
      <vt:lpstr>PROBLEM 1</vt:lpstr>
      <vt:lpstr>PROBLEM 1</vt:lpstr>
      <vt:lpstr>PROBLEM 1</vt:lpstr>
      <vt:lpstr>PROBLEM 2</vt:lpstr>
      <vt:lpstr>PROBLEM 2</vt:lpstr>
      <vt:lpstr>AUTOSOMAL(Recessive) INHERITANCE</vt:lpstr>
      <vt:lpstr>PROBLEM 3</vt:lpstr>
      <vt:lpstr>PROBLEM 3</vt:lpstr>
      <vt:lpstr>X – LINKED INHERITANCE</vt:lpstr>
      <vt:lpstr>INBREEDING – PART OF X-LINKED INHERITANCE</vt:lpstr>
      <vt:lpstr>PROBLEM 4</vt:lpstr>
      <vt:lpstr>PROBLEM 4</vt:lpstr>
      <vt:lpstr>PART B – GENETIC ALGORITHMS</vt:lpstr>
      <vt:lpstr>BACKGROUND</vt:lpstr>
      <vt:lpstr>BACKGROUND</vt:lpstr>
      <vt:lpstr>INITIAL POPULATION</vt:lpstr>
      <vt:lpstr>FITNESS FUNCTION</vt:lpstr>
      <vt:lpstr>SELECTION</vt:lpstr>
      <vt:lpstr>CROSSOVER</vt:lpstr>
      <vt:lpstr>MUTATION</vt:lpstr>
      <vt:lpstr>PSEUDOCODE</vt:lpstr>
      <vt:lpstr>SCOPE OF IMPROVEMENT</vt:lpstr>
      <vt:lpstr>PART C – DNA SEQUENCE PREDICTION</vt:lpstr>
      <vt:lpstr>BACKGROUND</vt:lpstr>
      <vt:lpstr>SLIDE CONTENT COURTESY</vt:lpstr>
      <vt:lpstr>SLIDE CONTENT COURTESY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ALGEBRA  IN GENETICS</dc:title>
  <dc:creator>Anushka S R</dc:creator>
  <cp:lastModifiedBy>Anushka S R</cp:lastModifiedBy>
  <cp:revision>7</cp:revision>
  <dcterms:created xsi:type="dcterms:W3CDTF">2022-04-15T16:14:54Z</dcterms:created>
  <dcterms:modified xsi:type="dcterms:W3CDTF">2022-04-24T12:51:50Z</dcterms:modified>
</cp:coreProperties>
</file>

<file path=docProps/thumbnail.jpeg>
</file>